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57" r:id="rId4"/>
    <p:sldId id="281" r:id="rId5"/>
    <p:sldId id="266" r:id="rId6"/>
    <p:sldId id="258" r:id="rId7"/>
    <p:sldId id="264" r:id="rId8"/>
    <p:sldId id="259" r:id="rId9"/>
    <p:sldId id="260" r:id="rId10"/>
    <p:sldId id="282" r:id="rId11"/>
    <p:sldId id="261" r:id="rId12"/>
    <p:sldId id="262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5" r:id="rId27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867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8B10C34D-DB5E-44DE-9431-6A846C216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2F0C44A-2BB9-45E0-9EF3-ECC45C3B44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FF573-2162-4CDB-90E4-32AF6FF41B6B}" type="datetime1">
              <a:rPr lang="it-IT" smtClean="0"/>
              <a:t>25/06/2021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4F2E3C3-9756-4940-B30E-C9C4D3A5A9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5565F89B-283C-430B-9AAC-7169EFD056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7F676-CB9E-4CCA-9B48-B3F267D495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409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8067F-0A6C-4AF7-9424-C815680CDA86}" type="datetime1">
              <a:rPr lang="it-IT" smtClean="0"/>
              <a:pPr/>
              <a:t>25/06/2021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0A325-7806-4ED7-83F4-AF8F45FC549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879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8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11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01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91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86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35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67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0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66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0A325-7806-4ED7-83F4-AF8F45FC549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29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6" title="cerchio ondulato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68EE87B-2352-4A95-B56E-507D2F362257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Rettangolo 12" title="bordo sinistr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F3364-637A-4836-BBF8-6E83878982A8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42A7E-D8A5-4E7C-A12F-349029F332F0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F27613-A979-41AC-A09D-3A458C492910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Autofit/>
          </a:bodyPr>
          <a:lstStyle>
            <a:lvl1pPr>
              <a:defRPr sz="78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43D3988-4DE7-4BE1-BA3D-B8FD80E794B0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7" name="Gruppo 6" title="forma ondulata a sinistr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igura a mano libera 6" title="forma ondulata a sinistr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igura a mano libera 11" title="in linea ondulato a sinistr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54008-863C-425D-9166-639960A7D1F2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23C940-250B-4990-8EBD-B2905D65C246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12549-BE6B-4862-91E3-D760A64379B0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69E691-3B0B-4B58-BA98-70775B791506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 11" title="forma di sfondo ondulata a dest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CBD9EAA4-C81F-4A78-A629-E057BF32BFAC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Rettangolo 7" title="bordo sinistr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1" name="Figura a mano libera 11" title="forma di sfondo ondulata a dest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tangolo 11" title="bordo sinistr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E7896D3F-DC85-48DA-AF2A-D3E7C00D16C3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0FE6D6F-AD78-4680-9352-0EF64937EDF1}" type="datetime1">
              <a:rPr lang="it-IT" noProof="0" smtClean="0"/>
              <a:t>25/06/2021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Figura a mano libera 6" title="Bordo ondulato a sinistr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tangolo 11" title="bordo destro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truzione.it/inclusione-e-nuovo-pei/allegati/m_pi.AOODPIT.REGISTRO%20UFFICIALE(U).0000040.13-01-202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it-IT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NUOVO </a:t>
            </a:r>
            <a:r>
              <a:rPr lang="it-IT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</a:t>
            </a:r>
            <a:br>
              <a:rPr lang="it-IT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chiave </a:t>
            </a:r>
            <a:r>
              <a:rPr lang="it-IT" sz="9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icf</a:t>
            </a: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D.L.13 aprile 2017, n.66</a:t>
            </a:r>
            <a:b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Decreto del Ministero dell’istruzione 29 dicembre 2020,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n.182</a:t>
            </a:r>
            <a:endParaRPr lang="it-IT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alunno preso in carico dall’intero consiglio di </a:t>
            </a:r>
            <a:r>
              <a:rPr lang="it-IT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classe.</a:t>
            </a:r>
            <a:br>
              <a:rPr lang="it-IT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it-IT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docente di sostegno diventa risorsa. </a:t>
            </a:r>
            <a:r>
              <a:rPr lang="it-IT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it-IT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partecipazione famiglie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 </a:t>
            </a:r>
            <a:r>
              <a:rPr lang="it-IT" dirty="0" smtClean="0"/>
              <a:t>Nella</a:t>
            </a:r>
            <a:r>
              <a:rPr lang="it-IT" dirty="0"/>
              <a:t> </a:t>
            </a:r>
            <a:r>
              <a:rPr lang="it-IT" dirty="0">
                <a:hlinkClick r:id="rId2"/>
              </a:rPr>
              <a:t>nota n.40 del 13 gennaio 2021</a:t>
            </a:r>
            <a:r>
              <a:rPr lang="it-IT" dirty="0"/>
              <a:t> trasmessa dal Ministero dell’istruzione a firma del Capo Dipartimento dott. Maxi Bruschi, nella quale tra l’altro viene “richiamato il principio della corresponsabilità educativa che comporta, ai fini dell’inclusione, una duplice prospettiva: da un lato, l’alunno con disabilità </a:t>
            </a:r>
            <a:r>
              <a:rPr lang="it-IT" b="1" dirty="0"/>
              <a:t>è preso in carico dall’intero team/consiglio di classe; dall’altro, il docente di sostegno è, a sua volta, una risorsa per l’intero ambiente di apprendimento</a:t>
            </a:r>
            <a:r>
              <a:rPr lang="it-IT" dirty="0"/>
              <a:t>” 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/>
              <a:t>Partecipazione attiva delle famiglie </a:t>
            </a:r>
            <a:r>
              <a:rPr lang="it-IT" dirty="0" smtClean="0"/>
              <a:t>Il </a:t>
            </a:r>
            <a:r>
              <a:rPr lang="it-IT" dirty="0"/>
              <a:t>nuovo PEI prevede un “Quadro informativo” redatto a cura dei genitori o esercenti la responsabilità genitoriale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9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940183-98AF-438D-AC1C-0AF4CC28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4000" dirty="0" smtClean="0">
                <a:latin typeface="Bodoni MT" panose="02070603080606020203" pitchFamily="18" charset="0"/>
              </a:rPr>
              <a:t>Progetto individuale</a:t>
            </a:r>
            <a:br>
              <a:rPr lang="it-IT" sz="4000" dirty="0" smtClean="0">
                <a:latin typeface="Bodoni MT" panose="02070603080606020203" pitchFamily="18" charset="0"/>
              </a:rPr>
            </a:br>
            <a:endParaRPr lang="it-IT" sz="4000" dirty="0">
              <a:latin typeface="Bodoni MT" panose="02070603080606020203" pitchFamily="18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F865FF8A-F8F9-4C61-A35F-8DA635C33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128451"/>
            <a:ext cx="5278055" cy="575184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51678" y="2620583"/>
            <a:ext cx="4695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Il </a:t>
            </a:r>
            <a:r>
              <a:rPr lang="it-IT" b="1" dirty="0">
                <a:solidFill>
                  <a:srgbClr val="202124"/>
                </a:solidFill>
                <a:latin typeface="arial" panose="020B0604020202020204" pitchFamily="34" charset="0"/>
              </a:rPr>
              <a:t>Progetto individuale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 è redatto da parte del competente Ente locale d'intesa con la competente Azienda Sanitaria Locale sulla base del Profilo di funzionamento, su richiesta e con la collaborazione dei genitori della persona con disabilità o di </a:t>
            </a:r>
            <a:r>
              <a:rPr lang="it-IT" b="1" dirty="0">
                <a:solidFill>
                  <a:srgbClr val="202124"/>
                </a:solidFill>
                <a:latin typeface="arial" panose="020B0604020202020204" pitchFamily="34" charset="0"/>
              </a:rPr>
              <a:t>chi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 ne esercita la responsabilità.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ttangolo 7">
            <a:extLst>
              <a:ext uri="{FF2B5EF4-FFF2-40B4-BE49-F238E27FC236}">
                <a16:creationId xmlns="" xmlns:a16="http://schemas.microsoft.com/office/drawing/2014/main" id="{06F0F283-C8B6-4598-89C9-C404C98A5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Figura a mano libera: Forma 9">
            <a:extLst>
              <a:ext uri="{FF2B5EF4-FFF2-40B4-BE49-F238E27FC236}">
                <a16:creationId xmlns="" xmlns:a16="http://schemas.microsoft.com/office/drawing/2014/main" id="{E473B0C0-761B-443F-97A0-9D6E01FBB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ttangolo 11">
            <a:extLst>
              <a:ext uri="{FF2B5EF4-FFF2-40B4-BE49-F238E27FC236}">
                <a16:creationId xmlns="" xmlns:a16="http://schemas.microsoft.com/office/drawing/2014/main" id="{E3B475C6-1445-41C7-9360-49FD7C1C1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A3CBCD6-EAB9-4FFF-BE53-A44BD32B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rtlCol="0" anchor="ctr">
            <a:normAutofit/>
          </a:bodyPr>
          <a:lstStyle/>
          <a:p>
            <a:pPr rtl="0"/>
            <a:endParaRPr lang="it-IT" sz="4000" dirty="0">
              <a:solidFill>
                <a:srgbClr val="2A1A0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CBE1F60-FB9A-4C02-94AC-E5C4C135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rtlCol="0" anchor="ctr">
            <a:normAutofit/>
          </a:bodyPr>
          <a:lstStyle/>
          <a:p>
            <a:pPr rtl="0"/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89B0C04-126D-491B-AA65-8CE9B5A8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02" y="1008772"/>
            <a:ext cx="10431005" cy="50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6">
            <a:extLst>
              <a:ext uri="{FF2B5EF4-FFF2-40B4-BE49-F238E27FC236}">
                <a16:creationId xmlns="" xmlns:a16="http://schemas.microsoft.com/office/drawing/2014/main" id="{B217C2AD-51B4-40CE-A71F-F5D3F846D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F1BF92E-23CF-4BFE-9E1F-C359BACFA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ttangolo 13">
            <a:extLst>
              <a:ext uri="{FF2B5EF4-FFF2-40B4-BE49-F238E27FC236}">
                <a16:creationId xmlns="" xmlns:a16="http://schemas.microsoft.com/office/drawing/2014/main" id="{B89090F2-B101-458B-9AFF-27327443BB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/>
          </a:p>
        </p:txBody>
      </p:sp>
      <p:sp>
        <p:nvSpPr>
          <p:cNvPr id="16" name="Figura a mano libera 6">
            <a:extLst>
              <a:ext uri="{FF2B5EF4-FFF2-40B4-BE49-F238E27FC236}">
                <a16:creationId xmlns="" xmlns:a16="http://schemas.microsoft.com/office/drawing/2014/main" id="{526C103B-17BD-4B48-AB6F-0D9EF826AA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E9EC3243-CA25-4485-A7FE-8B0141923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BA12E3-E0DD-4573-B106-10742AA3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09" y="2659704"/>
            <a:ext cx="4485310" cy="1171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0"/>
            <a:r>
              <a:rPr lang="it-IT" sz="4000" spc="800" dirty="0" smtClean="0">
                <a:latin typeface="Bodoni MT" panose="02070603080606020203" pitchFamily="18" charset="0"/>
              </a:rPr>
              <a:t>I PUNTI DI FORZA</a:t>
            </a:r>
            <a:endParaRPr lang="it-IT" sz="4000" spc="800" dirty="0">
              <a:latin typeface="Bodoni MT" panose="02070603080606020203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94B71BD-6D03-4016-815C-6F6967A57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48" y="358815"/>
            <a:ext cx="5482527" cy="60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FACILITATORI E BARRIERE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A6937146-E32A-4169-A42C-6B77CD574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000" y="2071868"/>
            <a:ext cx="9818971" cy="38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4559D5BB-FE49-4DFE-8A0D-816B8029D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004" y="316877"/>
            <a:ext cx="4641448" cy="62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INTERVENTI SUL CONTESTO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DA47A356-23D4-4AB4-9964-F1CEF05D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394" y="2854599"/>
            <a:ext cx="481016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12721892-E753-4066-AFFF-1C89DBDB7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10"/>
          <a:stretch/>
        </p:blipFill>
        <p:spPr>
          <a:xfrm>
            <a:off x="3171462" y="43881"/>
            <a:ext cx="5335929" cy="68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OSSERVAZIONE E INTERVENTI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01207" y="1961910"/>
            <a:ext cx="10178322" cy="3593591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OSSERVARE SERVE PER CAPIRE DOVE INTERVENIRE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6337686" y="2627453"/>
            <a:ext cx="3153" cy="1284791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01207" y="4409954"/>
            <a:ext cx="295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SEZIONE 5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INTERVENTO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SULL’ALUNNO/A</a:t>
            </a:r>
            <a:endParaRPr lang="it-IT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3022922" y="2534856"/>
            <a:ext cx="1352308" cy="116687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8583327" y="2524580"/>
            <a:ext cx="1144129" cy="1248185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301522" y="4438890"/>
            <a:ext cx="236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SEZIONE 7</a:t>
            </a:r>
          </a:p>
          <a:p>
            <a:pPr algn="ctr"/>
            <a:r>
              <a:rPr lang="it-IT" sz="2400" dirty="0" smtClean="0"/>
              <a:t>INTERVENTO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SUL CONTESTO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60740" y="4069558"/>
            <a:ext cx="251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SEZIONE 8</a:t>
            </a:r>
          </a:p>
          <a:p>
            <a:pPr algn="ctr"/>
            <a:r>
              <a:rPr lang="it-IT" sz="2400" dirty="0" smtClean="0"/>
              <a:t>INTERVENTO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SUL PERCORSO CURRICOLARE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ORGANIZZAZIONE DEL PROGETTO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2F81C26C-98CC-4E3B-889C-D821CC7A9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944" y="1874517"/>
            <a:ext cx="7156522" cy="46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8" y="382385"/>
            <a:ext cx="10834511" cy="6483705"/>
          </a:xfrm>
        </p:spPr>
      </p:pic>
    </p:spTree>
    <p:extLst>
      <p:ext uri="{BB962C8B-B14F-4D97-AF65-F5344CB8AC3E}">
        <p14:creationId xmlns:p14="http://schemas.microsoft.com/office/powerpoint/2010/main" val="43871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64EA26C9-7CD5-4FCC-B54D-2C2259EE0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740" y="0"/>
            <a:ext cx="6242663" cy="67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4CC9EEC3-9476-4BFF-A826-D74DC276C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063" y="108979"/>
            <a:ext cx="8218026" cy="65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7681"/>
          </a:xfrm>
        </p:spPr>
        <p:txBody>
          <a:bodyPr/>
          <a:lstStyle/>
          <a:p>
            <a:pPr algn="ctr"/>
            <a:r>
              <a:rPr lang="it-IT" dirty="0" smtClean="0"/>
              <a:t>VERIFICA FINALE DEL PEI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E226EC8B-1834-4721-B60D-F83F46B5F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103" y="1433804"/>
            <a:ext cx="8287472" cy="51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39646DAC-7F75-4027-BD4C-1278D5F3A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77"/>
          <a:stretch/>
        </p:blipFill>
        <p:spPr>
          <a:xfrm>
            <a:off x="3495555" y="-61922"/>
            <a:ext cx="4745620" cy="69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2889F775-DD06-47B0-B593-B7FD2C66A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323" y="127540"/>
            <a:ext cx="5463251" cy="65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questo documento sono state sintetizzate le principali indicazioni  contenute nel D.I. 182/2020 e dei due webinar realizz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08" y="2682280"/>
            <a:ext cx="5020876" cy="25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45893" y="1979272"/>
            <a:ext cx="43868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PEI provvisorio si redige solo in caso di prima </a:t>
            </a:r>
            <a:r>
              <a:rPr lang="it-IT" dirty="0" smtClean="0"/>
              <a:t>certificazione. Il </a:t>
            </a:r>
            <a:r>
              <a:rPr lang="it-IT" dirty="0"/>
              <a:t>senso del PEI provvisorio è quello di prevedere, per l’ingresso nel successivo mese di settembre, le risorse e le misure di sostegno necessarie. Entro ottobre diventa definitivo, ridefinendo in base agli elementi emersi con la conoscenza dell’alunno, ciò che è stato elaborato solo in base alla documentazione. Il PEI viene approvato definitivamente entro il </a:t>
            </a:r>
            <a:r>
              <a:rPr lang="it-IT" dirty="0" smtClean="0"/>
              <a:t>31/10 (non è una scadenza perentoria) </a:t>
            </a:r>
            <a:r>
              <a:rPr lang="it-IT" dirty="0"/>
              <a:t>ed ha valenza annuale. </a:t>
            </a:r>
          </a:p>
        </p:txBody>
      </p:sp>
    </p:spTree>
    <p:extLst>
      <p:ext uri="{BB962C8B-B14F-4D97-AF65-F5344CB8AC3E}">
        <p14:creationId xmlns:p14="http://schemas.microsoft.com/office/powerpoint/2010/main" val="16856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 di testo 5">
            <a:extLst>
              <a:ext uri="{FF2B5EF4-FFF2-40B4-BE49-F238E27FC236}">
                <a16:creationId xmlns="" xmlns:a16="http://schemas.microsoft.com/office/drawing/2014/main" id="{51CA1257-66A3-465A-A773-E2D1F421929F}"/>
              </a:ext>
            </a:extLst>
          </p:cNvPr>
          <p:cNvSpPr txBox="1"/>
          <p:nvPr/>
        </p:nvSpPr>
        <p:spPr>
          <a:xfrm>
            <a:off x="3513005" y="2360809"/>
            <a:ext cx="8487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it-IT" sz="9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7" y="2360808"/>
            <a:ext cx="1603974" cy="16039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14" y="1231710"/>
            <a:ext cx="8358324" cy="41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845729" cy="1825977"/>
          </a:xfrm>
        </p:spPr>
        <p:txBody>
          <a:bodyPr rtlCol="0">
            <a:normAutofit/>
          </a:bodyPr>
          <a:lstStyle/>
          <a:p>
            <a:pPr algn="ctr"/>
            <a:r>
              <a:rPr lang="it-IT" sz="4000" dirty="0" smtClean="0">
                <a:latin typeface="Bodoni MT" panose="02070603080606020203" pitchFamily="18" charset="0"/>
              </a:rPr>
              <a:t/>
            </a:r>
            <a:br>
              <a:rPr lang="it-IT" sz="4000" dirty="0" smtClean="0">
                <a:latin typeface="Bodoni MT" panose="02070603080606020203" pitchFamily="18" charset="0"/>
              </a:rPr>
            </a:br>
            <a:r>
              <a:rPr lang="it-IT" sz="4000" dirty="0" smtClean="0">
                <a:latin typeface="Bodoni MT" panose="02070603080606020203" pitchFamily="18" charset="0"/>
              </a:rPr>
              <a:t>CONCETTI CHIAVE DEL NUOVO PEI</a:t>
            </a:r>
            <a:br>
              <a:rPr lang="it-IT" sz="4000" dirty="0" smtClean="0">
                <a:latin typeface="Bodoni MT" panose="02070603080606020203" pitchFamily="18" charset="0"/>
              </a:rPr>
            </a:b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</a:rPr>
              <a:t>COSA CAMBIA</a:t>
            </a:r>
            <a:r>
              <a:rPr lang="it-IT" sz="4000" dirty="0" smtClean="0">
                <a:latin typeface="Bodoni MT" panose="02070603080606020203" pitchFamily="18" charset="0"/>
              </a:rPr>
              <a:t>?</a:t>
            </a:r>
            <a:endParaRPr lang="it-IT" sz="4000" dirty="0">
              <a:latin typeface="Bodoni MT" panose="020706030806060202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797BDE5-A8BD-4286-8221-21664A41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77373"/>
            <a:ext cx="10178322" cy="4416725"/>
          </a:xfrm>
        </p:spPr>
        <p:txBody>
          <a:bodyPr rtlCol="0">
            <a:normAutofit fontScale="62500" lnSpcReduction="20000"/>
          </a:bodyPr>
          <a:lstStyle/>
          <a:p>
            <a:r>
              <a:rPr lang="it-IT" dirty="0">
                <a:solidFill>
                  <a:schemeClr val="tx1"/>
                </a:solidFill>
              </a:rPr>
              <a:t>il PEI sarà stilato su </a:t>
            </a:r>
            <a:r>
              <a:rPr lang="it-IT" b="1" dirty="0">
                <a:solidFill>
                  <a:schemeClr val="tx1"/>
                </a:solidFill>
              </a:rPr>
              <a:t>modello unico</a:t>
            </a:r>
            <a:r>
              <a:rPr lang="it-IT" dirty="0">
                <a:solidFill>
                  <a:schemeClr val="tx1"/>
                </a:solidFill>
              </a:rPr>
              <a:t> adottato su tutto il territorio nazionale, diverso solo per ordine e grado di </a:t>
            </a:r>
            <a:r>
              <a:rPr lang="it-IT" dirty="0" smtClean="0">
                <a:solidFill>
                  <a:schemeClr val="tx1"/>
                </a:solidFill>
              </a:rPr>
              <a:t>istruzione-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Partecipazione della famiglia, di tutti i docenti e </a:t>
            </a:r>
            <a:r>
              <a:rPr lang="it-IT" smtClean="0">
                <a:solidFill>
                  <a:schemeClr val="tx1"/>
                </a:solidFill>
              </a:rPr>
              <a:t>degli specialisti.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Non è un elenco di deficit , ma </a:t>
            </a:r>
            <a:r>
              <a:rPr lang="it-IT" dirty="0">
                <a:solidFill>
                  <a:schemeClr val="tx1"/>
                </a:solidFill>
              </a:rPr>
              <a:t>al centro 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si pone il </a:t>
            </a:r>
            <a:r>
              <a:rPr lang="it-IT" b="1" dirty="0">
                <a:solidFill>
                  <a:schemeClr val="tx1"/>
                </a:solidFill>
              </a:rPr>
              <a:t>funzionamento della persona </a:t>
            </a:r>
            <a:r>
              <a:rPr lang="it-IT" dirty="0">
                <a:solidFill>
                  <a:schemeClr val="tx1"/>
                </a:solidFill>
              </a:rPr>
              <a:t>in tutte le contingenze quotidiane, cosicché possano esser pianificate le migliori soluzioni inclusive e sociali. </a:t>
            </a:r>
            <a:r>
              <a:rPr lang="it-IT" dirty="0" smtClean="0">
                <a:solidFill>
                  <a:schemeClr val="tx1"/>
                </a:solidFill>
              </a:rPr>
              <a:t>In chiave ICF significa che si considera la  </a:t>
            </a:r>
            <a:r>
              <a:rPr lang="it-IT" dirty="0">
                <a:solidFill>
                  <a:schemeClr val="tx1"/>
                </a:solidFill>
              </a:rPr>
              <a:t>dimensione </a:t>
            </a:r>
            <a:r>
              <a:rPr lang="it-IT" dirty="0" err="1">
                <a:solidFill>
                  <a:schemeClr val="tx1"/>
                </a:solidFill>
              </a:rPr>
              <a:t>bio</a:t>
            </a:r>
            <a:r>
              <a:rPr lang="it-IT" dirty="0">
                <a:solidFill>
                  <a:schemeClr val="tx1"/>
                </a:solidFill>
              </a:rPr>
              <a:t>-</a:t>
            </a:r>
            <a:r>
              <a:rPr lang="it-IT" dirty="0" err="1">
                <a:solidFill>
                  <a:schemeClr val="tx1"/>
                </a:solidFill>
              </a:rPr>
              <a:t>psico</a:t>
            </a:r>
            <a:r>
              <a:rPr lang="it-IT" dirty="0">
                <a:solidFill>
                  <a:schemeClr val="tx1"/>
                </a:solidFill>
              </a:rPr>
              <a:t>-sociale nella quale lo stato oggettivo del soggetto dialoga e si confronta con l’ambiente </a:t>
            </a:r>
            <a:r>
              <a:rPr lang="it-IT" dirty="0" smtClean="0">
                <a:solidFill>
                  <a:schemeClr val="tx1"/>
                </a:solidFill>
              </a:rPr>
              <a:t>circostante.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Si basa sul </a:t>
            </a:r>
            <a:r>
              <a:rPr lang="it-IT" b="1" dirty="0" smtClean="0">
                <a:solidFill>
                  <a:schemeClr val="tx1"/>
                </a:solidFill>
              </a:rPr>
              <a:t>Profilo di Funzionamento</a:t>
            </a:r>
            <a:r>
              <a:rPr lang="it-IT" dirty="0" smtClean="0">
                <a:solidFill>
                  <a:schemeClr val="tx1"/>
                </a:solidFill>
              </a:rPr>
              <a:t>. Il PF sostituisce la diagnosi funzionale e il PDF, viene redatto dall’UVMD, contiene indicazioni sul funzionamento dell’alunno, le competenze professionali necessarie, le misure inclusive, le risorse raccomandabili.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Si </a:t>
            </a:r>
            <a:r>
              <a:rPr lang="it-IT" dirty="0">
                <a:solidFill>
                  <a:schemeClr val="tx1"/>
                </a:solidFill>
              </a:rPr>
              <a:t> </a:t>
            </a:r>
            <a:r>
              <a:rPr lang="it-IT" b="1" dirty="0" smtClean="0">
                <a:solidFill>
                  <a:schemeClr val="tx1"/>
                </a:solidFill>
              </a:rPr>
              <a:t>osserva </a:t>
            </a:r>
            <a:r>
              <a:rPr lang="it-IT" b="1" dirty="0">
                <a:solidFill>
                  <a:schemeClr val="tx1"/>
                </a:solidFill>
              </a:rPr>
              <a:t>il contesto scolastico e </a:t>
            </a:r>
            <a:r>
              <a:rPr lang="it-IT" b="1" dirty="0" smtClean="0">
                <a:solidFill>
                  <a:schemeClr val="tx1"/>
                </a:solidFill>
              </a:rPr>
              <a:t> si indicano </a:t>
            </a:r>
            <a:r>
              <a:rPr lang="it-IT" b="1" dirty="0">
                <a:solidFill>
                  <a:schemeClr val="tx1"/>
                </a:solidFill>
              </a:rPr>
              <a:t>i facilitatori e le barriere presenti</a:t>
            </a:r>
            <a:r>
              <a:rPr lang="it-IT" dirty="0">
                <a:solidFill>
                  <a:schemeClr val="tx1"/>
                </a:solidFill>
              </a:rPr>
              <a:t>. Sulla base dell’osservazione del contesto scolastico, vengono definiti gli obiettivi didattici, gli strumenti, le strategie e le modalità che consentono di creare un ambiente inclusivo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it-IT" dirty="0">
                <a:solidFill>
                  <a:schemeClr val="tx1"/>
                </a:solidFill>
              </a:rPr>
              <a:t>Il nuovo PEI è fondato su quattro dimensioni </a:t>
            </a:r>
            <a:r>
              <a:rPr lang="it-IT" dirty="0" smtClean="0">
                <a:solidFill>
                  <a:schemeClr val="tx1"/>
                </a:solidFill>
              </a:rPr>
              <a:t>principali, si individuano i PUNTI DI FORZA sui quali costruire gli interventi educativi didattici</a:t>
            </a:r>
            <a:endParaRPr lang="it-IT" dirty="0">
              <a:solidFill>
                <a:schemeClr val="tx1"/>
              </a:solidFill>
            </a:endParaRPr>
          </a:p>
          <a:p>
            <a:pPr fontAlgn="base"/>
            <a:r>
              <a:rPr lang="it-IT" b="1" dirty="0">
                <a:solidFill>
                  <a:schemeClr val="tx1"/>
                </a:solidFill>
              </a:rPr>
              <a:t>Dimensione della Socializzazione e dell’Interazione</a:t>
            </a:r>
            <a:r>
              <a:rPr lang="it-IT" dirty="0">
                <a:solidFill>
                  <a:schemeClr val="tx1"/>
                </a:solidFill>
              </a:rPr>
              <a:t> sia con il gruppo dei pari, sia con gli adulti</a:t>
            </a:r>
          </a:p>
          <a:p>
            <a:pPr fontAlgn="base"/>
            <a:r>
              <a:rPr lang="it-IT" b="1" dirty="0">
                <a:solidFill>
                  <a:schemeClr val="tx1"/>
                </a:solidFill>
              </a:rPr>
              <a:t>Dimensione della Comunicazione e del Linguaggio</a:t>
            </a:r>
            <a:r>
              <a:rPr lang="it-IT" dirty="0">
                <a:solidFill>
                  <a:schemeClr val="tx1"/>
                </a:solidFill>
              </a:rPr>
              <a:t>(comprensione e produzione)</a:t>
            </a:r>
          </a:p>
          <a:p>
            <a:pPr fontAlgn="base"/>
            <a:r>
              <a:rPr lang="it-IT" b="1" dirty="0">
                <a:solidFill>
                  <a:schemeClr val="tx1"/>
                </a:solidFill>
              </a:rPr>
              <a:t>Dimensione dell’Autonomia della persona e Autonomia sociale e dell’Orientamento</a:t>
            </a:r>
            <a:r>
              <a:rPr lang="it-IT" dirty="0">
                <a:solidFill>
                  <a:schemeClr val="tx1"/>
                </a:solidFill>
              </a:rPr>
              <a:t>: ne fanno parte la motricità globale e fine e la dimensione sensoriale visiva, uditiva, tattile</a:t>
            </a:r>
          </a:p>
          <a:p>
            <a:pPr fontAlgn="base"/>
            <a:r>
              <a:rPr lang="it-IT" b="1" dirty="0">
                <a:solidFill>
                  <a:schemeClr val="tx1"/>
                </a:solidFill>
              </a:rPr>
              <a:t>Dimensione Cognitiva, Neuropsicologica e dell’Apprendimento</a:t>
            </a:r>
            <a:r>
              <a:rPr lang="it-IT" dirty="0">
                <a:solidFill>
                  <a:schemeClr val="tx1"/>
                </a:solidFill>
              </a:rPr>
              <a:t>: fa riferimento alle capacità riguardanti la memoria, all’intelletto, all’organizzazione spazio-temporale, allo stile cognitivo, alla capacità di utilizzare e integrare le competenze per risolvere compiti e alle competenze di lettura, scrittura, calcolo, decodifica di testi e di messaggi</a:t>
            </a:r>
          </a:p>
          <a:p>
            <a:pPr fontAlgn="base"/>
            <a:r>
              <a:rPr lang="it-IT" dirty="0">
                <a:solidFill>
                  <a:schemeClr val="tx1"/>
                </a:solidFill>
              </a:rPr>
              <a:t>Per ognuna di queste dimensioni vanno individuati gli obiettivi, gli interventi didattici da attuare in termini di attività, strategie e strumenti da utilizzare, i criteri e le modalità di verifica del raggiungimento degli obiettivi.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AutoShape 4" descr="Italia sagoma vettori stock, immagini, disegni Italia sagoma | Grafica  vettoriale da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Nella certificazione di disabilità saranno contenuti sia la classificazione ICD sia la classificazione ICF. </a:t>
            </a:r>
            <a:endParaRPr lang="it-IT" dirty="0" smtClean="0"/>
          </a:p>
          <a:p>
            <a:r>
              <a:rPr lang="it-IT" dirty="0" smtClean="0"/>
              <a:t>ICD </a:t>
            </a:r>
            <a:r>
              <a:rPr lang="it-IT" dirty="0"/>
              <a:t>= classificazione delle condizioni di salute </a:t>
            </a:r>
            <a:endParaRPr lang="it-IT" dirty="0" smtClean="0"/>
          </a:p>
          <a:p>
            <a:r>
              <a:rPr lang="it-IT" dirty="0" smtClean="0"/>
              <a:t>ICF </a:t>
            </a:r>
            <a:r>
              <a:rPr lang="it-IT" dirty="0"/>
              <a:t>= classificazione del funzionamento</a:t>
            </a:r>
            <a:r>
              <a:rPr lang="it-IT" sz="2400" b="1" dirty="0"/>
              <a:t>, amplia la prospettiva</a:t>
            </a:r>
            <a:r>
              <a:rPr lang="it-IT" dirty="0"/>
              <a:t>, basandosi sull’interazione della persona in un contesto. </a:t>
            </a:r>
            <a:r>
              <a:rPr lang="it-IT" b="1" dirty="0"/>
              <a:t>Un contesto, infatti, può modificare le condizioni di vita, oltre che di salute, di una </a:t>
            </a:r>
            <a:r>
              <a:rPr lang="it-IT" b="1" dirty="0" smtClean="0"/>
              <a:t>persona-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611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E757A2A-42B6-476A-8A7B-01BF58B7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7" y="1203767"/>
            <a:ext cx="6369681" cy="37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4000" dirty="0" smtClean="0">
                <a:latin typeface="Bodoni MT" panose="02070603080606020203" pitchFamily="18" charset="0"/>
              </a:rPr>
              <a:t>PROFILO DI FUNZIONAMENTO E PEI</a:t>
            </a:r>
            <a:endParaRPr lang="it-IT" sz="4000" dirty="0">
              <a:latin typeface="Bodoni MT" panose="02070603080606020203" pitchFamily="18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BEF3FA14-5D59-4778-BE5C-C0AA3C098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2693" y="2549773"/>
            <a:ext cx="6035563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24A204F-71D8-415B-9C4C-70B2F2F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3900" dirty="0" smtClean="0">
                <a:latin typeface="Bodoni MT" panose="02070603080606020203" pitchFamily="18" charset="0"/>
              </a:rPr>
              <a:t>GLO</a:t>
            </a:r>
            <a:br>
              <a:rPr lang="it-IT" sz="3900" dirty="0" smtClean="0">
                <a:latin typeface="Bodoni MT" panose="02070603080606020203" pitchFamily="18" charset="0"/>
              </a:rPr>
            </a:br>
            <a:r>
              <a:rPr lang="it-IT" sz="3900" dirty="0" smtClean="0">
                <a:latin typeface="Bodoni MT" panose="02070603080606020203" pitchFamily="18" charset="0"/>
              </a:rPr>
              <a:t>GRUPPO DI LAVORO OPERATIVO</a:t>
            </a:r>
            <a:endParaRPr lang="it-IT" sz="3900" dirty="0">
              <a:latin typeface="Bodoni MT" panose="02070603080606020203" pitchFamily="18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FE3EB95B-804A-4419-BC4F-CE0310EF9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2147" y="277122"/>
            <a:ext cx="5139159" cy="62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4000" dirty="0" smtClean="0">
                <a:latin typeface="Bodoni MT" panose="02070603080606020203" pitchFamily="18" charset="0"/>
              </a:rPr>
              <a:t>GLO</a:t>
            </a:r>
            <a:endParaRPr lang="it-IT" sz="4000" dirty="0">
              <a:latin typeface="Bodoni MT" panose="020706030806060202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1E6A7A6-EB46-4CA0-B991-935C9B9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709094" cy="3593591"/>
          </a:xfrm>
        </p:spPr>
        <p:txBody>
          <a:bodyPr rtlCol="0"/>
          <a:lstStyle/>
          <a:p>
            <a:pPr marL="0" indent="0" rtl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C81F8E5-C4CA-4904-B345-541C4381B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43"/>
          <a:stretch/>
        </p:blipFill>
        <p:spPr>
          <a:xfrm>
            <a:off x="2516431" y="1128451"/>
            <a:ext cx="7464490" cy="55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tangolo 9">
            <a:extLst>
              <a:ext uri="{FF2B5EF4-FFF2-40B4-BE49-F238E27FC236}">
                <a16:creationId xmlns="" xmlns:a16="http://schemas.microsoft.com/office/drawing/2014/main" id="{022C3B48-99E5-4B5C-8E49-15C2A9552F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dirty="0"/>
          </a:p>
        </p:txBody>
      </p:sp>
      <p:sp>
        <p:nvSpPr>
          <p:cNvPr id="12" name="Figura a mano libera 10">
            <a:extLst>
              <a:ext uri="{FF2B5EF4-FFF2-40B4-BE49-F238E27FC236}">
                <a16:creationId xmlns="" xmlns:a16="http://schemas.microsoft.com/office/drawing/2014/main" id="{C67B4E51-3288-4A1F-A92C-87C9401EDE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D3E95A6B-F840-413C-9E78-C33C02FFA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27991E7C-1B1B-4003-8FD4-AB6F722A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7062" y="1238491"/>
            <a:ext cx="8993529" cy="50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 -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307805_TF55916208" id="{D8D48753-BF95-427F-B638-8D27332F405A}" vid="{6098EAD3-345A-47F2-9099-43482037DF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Widescreen</PresentationFormat>
  <Paragraphs>51</Paragraphs>
  <Slides>26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Arial</vt:lpstr>
      <vt:lpstr>Bodoni MT</vt:lpstr>
      <vt:lpstr>Calibri</vt:lpstr>
      <vt:lpstr>Gill Sans MT</vt:lpstr>
      <vt:lpstr>Impact</vt:lpstr>
      <vt:lpstr>Times New Roman</vt:lpstr>
      <vt:lpstr>Badge -</vt:lpstr>
      <vt:lpstr>IL NUOVO PEI in chiave icf D.L.13 aprile 2017, n.66  Decreto del Ministero dell’istruzione 29 dicembre 2020, n.182</vt:lpstr>
      <vt:lpstr>Presentazione standard di PowerPoint</vt:lpstr>
      <vt:lpstr> CONCETTI CHIAVE DEL NUOVO PEI COSA CAMBIA?</vt:lpstr>
      <vt:lpstr>Presentazione standard di PowerPoint</vt:lpstr>
      <vt:lpstr>Presentazione standard di PowerPoint</vt:lpstr>
      <vt:lpstr>PROFILO DI FUNZIONAMENTO E PEI</vt:lpstr>
      <vt:lpstr>GLO GRUPPO DI LAVORO OPERATIVO</vt:lpstr>
      <vt:lpstr>GLO</vt:lpstr>
      <vt:lpstr>Presentazione standard di PowerPoint</vt:lpstr>
      <vt:lpstr>alunno preso in carico dall’intero consiglio di classe.  docente di sostegno diventa risorsa.   partecipazione famiglie </vt:lpstr>
      <vt:lpstr>Progetto individuale </vt:lpstr>
      <vt:lpstr>Presentazione standard di PowerPoint</vt:lpstr>
      <vt:lpstr>I PUNTI DI FORZA</vt:lpstr>
      <vt:lpstr>FACILITATORI E BARRIERE</vt:lpstr>
      <vt:lpstr>Presentazione standard di PowerPoint</vt:lpstr>
      <vt:lpstr>INTERVENTI SUL CONTESTO</vt:lpstr>
      <vt:lpstr>Presentazione standard di PowerPoint</vt:lpstr>
      <vt:lpstr>OSSERVAZIONE E INTERVENTI</vt:lpstr>
      <vt:lpstr>ORGANIZZAZIONE DEL PROGETTO</vt:lpstr>
      <vt:lpstr>Presentazione standard di PowerPoint</vt:lpstr>
      <vt:lpstr>Presentazione standard di PowerPoint</vt:lpstr>
      <vt:lpstr>VERIFICA FINALE DEL PEI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2021-06-10T08:27:30Z</dcterms:created>
  <dcterms:modified xsi:type="dcterms:W3CDTF">2021-06-25T10:14:38Z</dcterms:modified>
</cp:coreProperties>
</file>